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7"/>
  </p:notesMasterIdLst>
  <p:sldIdLst>
    <p:sldId id="306" r:id="rId2"/>
    <p:sldId id="303" r:id="rId3"/>
    <p:sldId id="310" r:id="rId4"/>
    <p:sldId id="312" r:id="rId5"/>
    <p:sldId id="311" r:id="rId6"/>
    <p:sldId id="308" r:id="rId7"/>
    <p:sldId id="307" r:id="rId8"/>
    <p:sldId id="309" r:id="rId9"/>
    <p:sldId id="293" r:id="rId10"/>
    <p:sldId id="290" r:id="rId11"/>
    <p:sldId id="305" r:id="rId12"/>
    <p:sldId id="289" r:id="rId13"/>
    <p:sldId id="265" r:id="rId14"/>
    <p:sldId id="313" r:id="rId15"/>
    <p:sldId id="263" r:id="rId16"/>
    <p:sldId id="266" r:id="rId17"/>
    <p:sldId id="304" r:id="rId18"/>
    <p:sldId id="267" r:id="rId19"/>
    <p:sldId id="270" r:id="rId20"/>
    <p:sldId id="314" r:id="rId21"/>
    <p:sldId id="268" r:id="rId22"/>
    <p:sldId id="272" r:id="rId23"/>
    <p:sldId id="275" r:id="rId24"/>
    <p:sldId id="273" r:id="rId25"/>
    <p:sldId id="315" r:id="rId26"/>
    <p:sldId id="292" r:id="rId27"/>
    <p:sldId id="319" r:id="rId28"/>
    <p:sldId id="285" r:id="rId29"/>
    <p:sldId id="286" r:id="rId30"/>
    <p:sldId id="318" r:id="rId31"/>
    <p:sldId id="320" r:id="rId32"/>
    <p:sldId id="301" r:id="rId33"/>
    <p:sldId id="281" r:id="rId34"/>
    <p:sldId id="287" r:id="rId35"/>
    <p:sldId id="288" r:id="rId3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C18CD-CF1A-A843-A64E-B3C2F453E467}" type="datetimeFigureOut">
              <a:rPr lang="en-DE" smtClean="0"/>
              <a:t>11.12.22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CA962-4BAA-3A43-B452-368A510633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293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CA962-4BAA-3A43-B452-368A5106339E}" type="slidenum">
              <a:rPr lang="en-DE" smtClean="0"/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162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B903-D2B6-B92C-75FD-4CA5CBD81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7DF5F-D858-7E82-580E-3E6BA933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BD402-2F83-B45E-4270-2169D503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73481-41EE-334E-9E8B-ED937922DD26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DFE6-2B67-EE3F-7CE1-9DA2C696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1643-506C-D54E-10D0-5E746A9C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11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2580-A276-8477-D4E6-C378A9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926AF-075B-430D-EF65-90E4EE2DB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E32D-5C6C-6358-6165-97B3C7CC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63B1B-8FA6-EE49-B1E6-220E1DA510C8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88B8-25A8-3D64-AC1B-997CAE07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9CA3-9074-5133-A9C5-3BDE2138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5974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DC33B-56A2-0B58-69E7-191344685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91F83-095F-09D7-2A24-85B3E249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54BC5-D3EB-6376-C7DF-D8BC46FF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E486A-9AEC-BE4C-965A-ABC443FBB36C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C11AB-C6D3-DB8A-40E5-D324FE04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11A2-9FE2-1B3E-6B22-7D3B6DAD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759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FE75-F27F-FD64-77FC-D6AD3E4FE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A051C-DD15-1A6D-4A9D-95EC2AF25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48E09-5D90-D047-7BA3-601A314C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1952-79C0-5249-ADD2-4BE61A386E79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C5A3E-62F3-4D90-476F-CDC29DD9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4400D-06AC-EC1E-B42F-573EB24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074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3D92-60D4-D1E3-CEB2-8FBBC6F8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DE15B-F04D-C0E9-0D1D-2C6DF6B0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3B15A-0229-4381-8D3D-1364D243B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2A62A-2A86-6A47-8694-B3D6824D5323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9775-34DF-F0EF-25F2-8E9A4EBA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D1E4D-3262-F292-B856-3054FAD7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F8A7-4086-F790-5048-3E4F8A7B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1B4B-EB51-6C02-8CAA-45D2D800C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70672-F7F7-E799-3943-E486ED71D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CDF90-7285-D019-B061-41997F0B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D6E-51B7-1A47-8668-CBD2DA7C9770}" type="datetime1">
              <a:rPr lang="de-DE" smtClean="0"/>
              <a:t>11.12.22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3B40F-D0B5-BD9E-3F5D-21A727E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CBA2-495C-BACA-A74B-F00148C9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943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0DD-A513-57D8-6CEB-BA1B93DB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FB93-A128-6E59-8087-F4AC11DF4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68300-2F88-1899-404E-DE60BCBC0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6CAC3-7B06-45EE-356F-0271868B7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E955C-F68E-9615-C199-DC60B7D91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5A82-4F6B-4C92-910B-63601BC9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CE94-34F4-1A45-87B0-3AC543A23532}" type="datetime1">
              <a:rPr lang="de-DE" smtClean="0"/>
              <a:t>11.12.22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7304B-F7C8-B027-6DFC-74DB4D24D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6F612-691A-F680-26DD-94235A1F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9B79-02AF-B6FE-BA78-F9034CC4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46DBD-EB5D-7A4D-F26E-30B48FC1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79E4-8CE8-4346-9202-5BE767DC13C4}" type="datetime1">
              <a:rPr lang="de-DE" smtClean="0"/>
              <a:t>11.12.22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32A87-AEA5-95C2-01C2-E77FED12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DDA6-8E00-C588-312E-4D3D7F58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509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68ED-909B-FB43-A1F6-9B07A1B4F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CFB9-C462-2842-BD22-004150F6C3B4}" type="datetime1">
              <a:rPr lang="de-DE" smtClean="0"/>
              <a:t>11.12.22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22593-957A-07F5-E076-563DE8BC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74A71-804F-E224-36A0-D7A784CA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30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AE9F-F3AB-AA97-A9CE-5DD714BF6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E7875-CF28-97C3-5DDC-99F9C724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52CD7-CD16-7000-23F9-287AA465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EE037-651A-D362-0EE7-FA98C5A5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E3D53-2942-BB42-88BC-2EF93E8E6CC3}" type="datetime1">
              <a:rPr lang="de-DE" smtClean="0"/>
              <a:t>11.12.22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12389-B273-B054-E58D-8DCECFE5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86D3F-772B-BD5A-F244-8521C280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875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C370-2719-2EB1-E761-D7B054FC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44A97-F7F8-565B-9AB8-7C9758FB9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DB35-20CA-D890-C823-AB58E6F2F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A4F2C-A8B0-8EAB-D78A-366713EA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0600-7287-7B42-940A-DE413CBB6439}" type="datetime1">
              <a:rPr lang="de-DE" smtClean="0"/>
              <a:t>11.12.22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6F940-2953-5BF1-D8BC-9BAF12DC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620AA-D411-86F0-673F-756B3246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377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B927F-72BA-F61A-FC18-E1D2FD41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A21BC-9E6C-5907-C9B6-15FBCC5B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6185-5893-38D0-7A53-F6B058FD1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C98C-4CD2-CB41-902F-5C8A631AAF29}" type="datetime1">
              <a:rPr lang="de-DE" smtClean="0"/>
              <a:t>11.12.22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54ACC-D45B-8EBF-5EFC-CBE75EE62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617D-792C-8FF0-2EF9-1EDF90272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AD7E-BF4A-2941-8FC0-E96033F9971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34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7-08-20-gan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10-13-flow-models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18-08-12-vae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204.06125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.dreamstudio.ai/dream" TargetMode="External"/><Relationship Id="rId2" Type="http://schemas.openxmlformats.org/officeDocument/2006/relationships/hyperlink" Target="https://huggingface.co/CompVis/stable-diffus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06.2661" TargetMode="External"/><Relationship Id="rId2" Type="http://schemas.openxmlformats.org/officeDocument/2006/relationships/hyperlink" Target="https://arxiv.org/abs/1312.611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12.10752" TargetMode="External"/><Relationship Id="rId4" Type="http://schemas.openxmlformats.org/officeDocument/2006/relationships/hyperlink" Target="https://arxiv.org/abs/1908.09257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004370221000862" TargetMode="External"/><Relationship Id="rId5" Type="http://schemas.openxmlformats.org/officeDocument/2006/relationships/hyperlink" Target="https://arxiv.org/abs/2205.06760" TargetMode="External"/><Relationship Id="rId4" Type="http://schemas.openxmlformats.org/officeDocument/2006/relationships/hyperlink" Target="https://arxiv.org/abs/2206.0768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machine-learning/gan/generativ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posts/2021-07-11-diffusion-model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3363-ADE1-D629-C188-A0AD5ABC2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Generative Models</a:t>
            </a:r>
            <a:br>
              <a:rPr lang="en-DE" dirty="0"/>
            </a:br>
            <a:r>
              <a:rPr lang="en-DE" sz="4000" i="1" dirty="0"/>
              <a:t>Discriminative vs Generative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C7435-EE51-07B9-EEBD-5697C12B84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DE" dirty="0"/>
          </a:p>
          <a:p>
            <a:r>
              <a:rPr lang="en-DE" dirty="0"/>
              <a:t>Understanding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2627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Autoencoder (VAE)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364BE8-E89E-82E2-179F-2997821D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65518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111A-BDFD-B6C3-8765-75341EC3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Recap: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E92-D107-E9C1-8B56-40DDEDE7B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81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(deep) e</a:t>
            </a:r>
            <a:r>
              <a:rPr lang="en-DE" sz="2400" dirty="0"/>
              <a:t>ncoder network</a:t>
            </a:r>
          </a:p>
          <a:p>
            <a:pPr marL="0" indent="0">
              <a:buNone/>
            </a:pPr>
            <a:r>
              <a:rPr lang="en-GB" sz="2400" dirty="0"/>
              <a:t>(deep) d</a:t>
            </a:r>
            <a:r>
              <a:rPr lang="en-DE" sz="2400" dirty="0"/>
              <a:t>ecoder network</a:t>
            </a:r>
          </a:p>
          <a:p>
            <a:pPr marL="0" indent="0">
              <a:buNone/>
            </a:pPr>
            <a:r>
              <a:rPr lang="en-GB" sz="2400" dirty="0"/>
              <a:t>learned together by minimizing differences between original input and reconstructed input (expressed as losses)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compressed intermediate representation: d</a:t>
            </a:r>
            <a:r>
              <a:rPr lang="en-DE" sz="2400" dirty="0"/>
              <a:t>imensionality reduction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2C071-D53B-26B7-F4DB-77326393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11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C250194-C355-94B8-A88A-327B8D017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70075"/>
            <a:ext cx="7772400" cy="4155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0BAB54-2EB8-2068-0ED9-9775C0AE6B58}"/>
              </a:ext>
            </a:extLst>
          </p:cNvPr>
          <p:cNvSpPr txBox="1"/>
          <p:nvPr/>
        </p:nvSpPr>
        <p:spPr>
          <a:xfrm>
            <a:off x="11580910" y="602592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91921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042BE-9C49-610D-E6E4-D39936E82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12</a:t>
            </a:fld>
            <a:endParaRPr lang="en-DE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EA3F9F1-F5E1-ECAB-FEE8-4E6EE9FC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691" y="2584600"/>
            <a:ext cx="6568309" cy="2833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96524E-3359-45E0-3EE4-92787ED4C07A}"/>
              </a:ext>
            </a:extLst>
          </p:cNvPr>
          <p:cNvSpPr txBox="1"/>
          <p:nvPr/>
        </p:nvSpPr>
        <p:spPr>
          <a:xfrm>
            <a:off x="11229877" y="5261460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52946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480FE-F44E-1FBE-7365-CC7FFA939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Variational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6CDAA-4E36-1399-EB83-B98E2F436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Bayesian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47F42D-5C43-7715-2E0C-247544AAF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2104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9E41-ECFA-4B23-7917-45A3A70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Surrogate Loss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042BE-9C49-610D-E6E4-D39936E82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VAE relies on a surrogate loss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3A980-5314-8BEC-5223-66670434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1BB0D-8AD4-A14C-8FD5-F1619D1A43A2}" type="slidenum">
              <a:rPr lang="en-DE" smtClean="0"/>
              <a:t>14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62D66C6-047D-BCAF-4DD6-D5F39AD6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841" y="4304308"/>
            <a:ext cx="6708318" cy="2417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95979-02D2-BA69-0A1F-F8A23848662E}"/>
              </a:ext>
            </a:extLst>
          </p:cNvPr>
          <p:cNvSpPr txBox="1"/>
          <p:nvPr/>
        </p:nvSpPr>
        <p:spPr>
          <a:xfrm>
            <a:off x="9183900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71351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11C3-6D9E-50B9-52E1-4797B7F79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ELBO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59FAC-8FDC-8104-491C-7473D1BEF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5019-ABD1-BA78-E31B-A1F91961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38889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0E73-E369-2050-1415-831834E6C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eparameterization Trick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12B7C-D5DC-9D95-0812-09CECFB0F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B21-286F-8A13-0E94-D3D04B804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DD7E88-84CF-8BA4-0648-9BC08EB31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067" y="2154620"/>
            <a:ext cx="5457990" cy="3875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3B080-9B67-8CF0-F288-F99BB90983F5}"/>
              </a:ext>
            </a:extLst>
          </p:cNvPr>
          <p:cNvSpPr txBox="1"/>
          <p:nvPr/>
        </p:nvSpPr>
        <p:spPr>
          <a:xfrm>
            <a:off x="11077036" y="5824135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3337289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375CD-693C-6492-135D-D9B2018EC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Putting Everything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34B67-E1F3-3324-0076-483145A1C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525B6-9F4A-1D6F-25B0-65A7DDBC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17</a:t>
            </a:fld>
            <a:endParaRPr lang="en-DE"/>
          </a:p>
        </p:txBody>
      </p:sp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F2A257EF-A73B-4D0A-A645-A2A53E9B9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2390243"/>
            <a:ext cx="7772400" cy="32221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02FDD6-6B2A-0BF2-4378-ED5825D92929}"/>
              </a:ext>
            </a:extLst>
          </p:cNvPr>
          <p:cNvSpPr txBox="1"/>
          <p:nvPr/>
        </p:nvSpPr>
        <p:spPr>
          <a:xfrm>
            <a:off x="10872738" y="5455817"/>
            <a:ext cx="9621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from</a:t>
            </a:r>
            <a:r>
              <a:rPr lang="de-DE" sz="1000" dirty="0"/>
              <a:t> </a:t>
            </a:r>
            <a:r>
              <a:rPr lang="de-DE" sz="1000" dirty="0" err="1"/>
              <a:t>wikipedia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625265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C5CD4-0DFB-DE78-7B8D-A852278F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Adversarial Networks (GAN)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7830C-37B2-8275-0AD3-9AFD022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977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E07A-A191-C95C-EBD2-31147AA6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Zero-Sum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57CD-EC06-71FF-2800-210182C4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  <a:p>
            <a:r>
              <a:rPr lang="en-GB" dirty="0"/>
              <a:t>two neural networks playing a z</a:t>
            </a:r>
            <a:r>
              <a:rPr lang="en-DE" dirty="0"/>
              <a:t>ero-sum game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273B4-1BDF-71BE-915E-252D1B15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20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78AA-5A5B-5BFC-FE8D-3035942B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Archetype: Na</a:t>
            </a:r>
            <a:r>
              <a:rPr lang="en-GB" dirty="0" err="1"/>
              <a:t>ï</a:t>
            </a:r>
            <a:r>
              <a:rPr lang="en-DE" dirty="0"/>
              <a:t>ve Bayes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probabilistic model: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endParaRPr lang="en-DE" sz="2400" dirty="0"/>
              </a:p>
              <a:p>
                <a:pPr marL="0" indent="0">
                  <a:buNone/>
                </a:pPr>
                <a:r>
                  <a:rPr lang="en-GB" sz="2400" dirty="0"/>
                  <a:t>approach: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e</a:t>
                </a:r>
                <a:r>
                  <a:rPr lang="en-DE" sz="2400" dirty="0"/>
                  <a:t>stimate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generative model (can be used to generate new samples)</a:t>
                </a:r>
                <a:endParaRPr lang="en-DE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c</a:t>
                </a:r>
                <a:r>
                  <a:rPr lang="en-DE" sz="2400" dirty="0"/>
                  <a:t>alculate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DE" sz="2400" dirty="0"/>
                  <a:t> </a:t>
                </a:r>
                <a:r>
                  <a:rPr lang="en-DE" sz="2400" dirty="0">
                    <a:sym typeface="Wingdings" pitchFamily="2" charset="2"/>
                  </a:rPr>
                  <a:t> used for discriminative task (classification)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757C5-5D49-A202-B17B-F1387DD6AE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7B2F-5526-DB8A-4B94-1355DF0E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03D9B-CDDA-7543-4ED8-8A01FF0B0986}"/>
              </a:ext>
            </a:extLst>
          </p:cNvPr>
          <p:cNvSpPr txBox="1"/>
          <p:nvPr/>
        </p:nvSpPr>
        <p:spPr>
          <a:xfrm>
            <a:off x="8692055" y="4001294"/>
            <a:ext cx="214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</a:t>
            </a:r>
            <a:r>
              <a:rPr lang="en-DE" sz="2400" dirty="0"/>
              <a:t>o be estimated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3D5623-06FF-D099-F922-775F7AA2AF6B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9511862" y="3321269"/>
            <a:ext cx="254430" cy="68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482493-28B6-C751-3250-7A3EAF1302CF}"/>
              </a:ext>
            </a:extLst>
          </p:cNvPr>
          <p:cNvSpPr txBox="1"/>
          <p:nvPr/>
        </p:nvSpPr>
        <p:spPr>
          <a:xfrm>
            <a:off x="3552059" y="3998147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Bayes’ rule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C127F-C2D6-CA68-02C6-2AFE3852671B}"/>
              </a:ext>
            </a:extLst>
          </p:cNvPr>
          <p:cNvCxnSpPr>
            <a:cxnSpLocks/>
          </p:cNvCxnSpPr>
          <p:nvPr/>
        </p:nvCxnSpPr>
        <p:spPr>
          <a:xfrm flipV="1">
            <a:off x="4470473" y="3226676"/>
            <a:ext cx="915168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24147B-00F3-452B-9A57-88CC8727CC1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3170763" y="3226676"/>
            <a:ext cx="1152565" cy="77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85A6A9-E92D-4F38-7B4D-2659B03A7729}"/>
              </a:ext>
            </a:extLst>
          </p:cNvPr>
          <p:cNvSpPr txBox="1"/>
          <p:nvPr/>
        </p:nvSpPr>
        <p:spPr>
          <a:xfrm>
            <a:off x="6263121" y="3998147"/>
            <a:ext cx="1260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constant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B3173C-3F08-C706-6AE4-AF6A3C49642B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408643" y="3531476"/>
            <a:ext cx="484683" cy="466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64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4D80-DD3C-D2B9-69ED-715D2EC5E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2DB9F-A996-9C7B-68FE-5386F8BD3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  <a:p>
            <a:r>
              <a:rPr lang="en-DE" dirty="0"/>
              <a:t>… noise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8079F-0AA7-A9C1-1A3B-B2F18710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20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CA2492-2733-3302-6ABE-6CDAC05B6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10236"/>
            <a:ext cx="5616687" cy="31821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527340-C796-F5DE-49C3-10F9BE59F74A}"/>
              </a:ext>
            </a:extLst>
          </p:cNvPr>
          <p:cNvSpPr txBox="1"/>
          <p:nvPr/>
        </p:nvSpPr>
        <p:spPr>
          <a:xfrm>
            <a:off x="11000726" y="5525518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013164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BE71-CAA7-60A3-19A9-5920C9C9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Issues in GANs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1E4CB-AA26-889E-F8CB-E819FADE4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…</a:t>
            </a: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…potentially unstable training and less diversity in generation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AC7F5-6BBF-2834-CDED-727E370F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4308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373A-E75C-35A2-AEAD-2469C41D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Flow-Based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725C0C-6EDB-5BB9-83D9-3CF5095A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8229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701-B125-DCEF-42F3-BED06A4B9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2BEA5-E2CA-F3AB-A57E-1AD204413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4FA10-ED4D-B4AA-73E5-F11A7702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079D90-81B4-A3EF-49DE-BE8F52887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772" y="2956652"/>
            <a:ext cx="7015655" cy="20892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4D581F-CB7B-F8BC-D0ED-7287222C2B8B}"/>
              </a:ext>
            </a:extLst>
          </p:cNvPr>
          <p:cNvSpPr txBox="1"/>
          <p:nvPr/>
        </p:nvSpPr>
        <p:spPr>
          <a:xfrm>
            <a:off x="11585909" y="50459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009389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1FA2-5479-3118-F511-5B3EDDB8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C203-C39D-A2C4-1660-812D5733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specialized architectures to construct reversible transform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DD772-EE06-5AF8-2DE0-88C45754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4772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A036D-5DCF-8413-22FF-2FA32B830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4A8A2-AB4E-E1BE-DF4E-368A4141D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E62B6-A1C8-CA28-A5E1-058D88DD0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519937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3F4-00F6-A0AA-4B9A-1BF35A11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Diffusion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FF6B7-13C1-F748-6F8D-8A534F4E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70557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AA2D-4132-2231-3107-912E0771F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Denoising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BDFEA-082B-EBA1-7EF3-BC83E4646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53658-60F4-5F7B-06D2-8A3465BD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035929F-4736-E9B8-879C-204FC8DD9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009" y="2492176"/>
            <a:ext cx="6226991" cy="30182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1628E9-71CB-3566-1209-EFC6CF635FE5}"/>
              </a:ext>
            </a:extLst>
          </p:cNvPr>
          <p:cNvSpPr txBox="1"/>
          <p:nvPr/>
        </p:nvSpPr>
        <p:spPr>
          <a:xfrm>
            <a:off x="11585909" y="551041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1816993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2973-E734-C7FE-FCA8-5D4F7444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E0269-7FAD-DADB-8882-400C8BE6B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…chain of denoising autoencoders…</a:t>
            </a: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inspired by non-equilibrium thermodynamics</a:t>
            </a:r>
            <a:endParaRPr lang="en-GB" dirty="0">
              <a:solidFill>
                <a:srgbClr val="1F1F1F"/>
              </a:solidFill>
              <a:latin typeface="-apple-system"/>
            </a:endParaRP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Markov chain of diffusion steps to slowly add random noise to data</a:t>
            </a: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then learn to reverse the diffusion process to construct desired data samples from the noise</a:t>
            </a:r>
            <a:endParaRPr lang="en-GB" dirty="0">
              <a:solidFill>
                <a:srgbClr val="1F1F1F"/>
              </a:solidFill>
              <a:latin typeface="-apple-system"/>
            </a:endParaRPr>
          </a:p>
          <a:p>
            <a:r>
              <a:rPr lang="en-GB" b="0" i="0" u="none" strike="noStrike" dirty="0">
                <a:solidFill>
                  <a:srgbClr val="1F1F1F"/>
                </a:solidFill>
                <a:effectLst/>
                <a:latin typeface="-apple-system"/>
              </a:rPr>
              <a:t>Unlike VAE or flow models, diffusion models are learned with a fixed procedure and the latent variable has high dimensionality (same as the original data).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B6765-FCD5-5541-8F77-521F5FC2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7592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A6AEB-33FF-554F-A4BD-3BA424619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3B06B-EBFF-6687-2F4E-F25994BCE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398AEB-5FC3-9A46-793A-E8EDEC66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29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1F04568-AB1D-B8C2-B430-2D9F2372D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7" y="2785538"/>
            <a:ext cx="7391703" cy="26084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B21547-8F60-5457-5618-D98E63BE7D67}"/>
              </a:ext>
            </a:extLst>
          </p:cNvPr>
          <p:cNvSpPr txBox="1"/>
          <p:nvPr/>
        </p:nvSpPr>
        <p:spPr>
          <a:xfrm>
            <a:off x="11585909" y="50459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36060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ACFBB-149A-B6DB-E47B-86636870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dirty="0"/>
                  <a:t>(n</a:t>
                </a:r>
                <a:r>
                  <a:rPr lang="en-DE" dirty="0"/>
                  <a:t>a</a:t>
                </a:r>
                <a:r>
                  <a:rPr lang="en-GB" dirty="0" err="1"/>
                  <a:t>ï</a:t>
                </a:r>
                <a:r>
                  <a:rPr lang="en-DE" dirty="0"/>
                  <a:t>ve</a:t>
                </a:r>
                <a:r>
                  <a:rPr lang="en-GB" dirty="0"/>
                  <a:t>) a</a:t>
                </a:r>
                <a:r>
                  <a:rPr lang="en-DE" dirty="0"/>
                  <a:t>ssumption: conditional independence of features given target</a:t>
                </a: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⋯,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GB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dirty="0">
                    <a:solidFill>
                      <a:srgbClr val="202122"/>
                    </a:solidFill>
                  </a:rPr>
                  <a:t>independent feature contributions (ignoring feature correlations)</a:t>
                </a: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</a:t>
                </a:r>
                <a:r>
                  <a:rPr lang="en-GB" dirty="0"/>
                  <a:t>robust against curse of dimensionality</a:t>
                </a:r>
                <a:endParaRPr lang="en-GB" dirty="0">
                  <a:solidFill>
                    <a:srgbClr val="20212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0B3D22-54FE-E573-7737-2AC05C1E87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610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0C7FE-5799-24E0-3094-53842D16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7972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581E-F04A-A055-BBD4-BC35737D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8AE29-C43F-558E-B4D7-5C38A8F1A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CB9E7-C57C-0176-C73E-B3EDF5E0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742666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C4AFB-29A9-8790-B7E6-65C8FC4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BBC6A-0FBC-40B9-08E1-E9D30DF05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D724-C4AD-AF0C-D121-279648B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257891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1F08-C4F8-29DD-E0F8-BA5CB148C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Image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40652-6102-DCB9-0885-2FCD85D62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>
                <a:hlinkClick r:id="rId2"/>
              </a:rPr>
              <a:t>DALL-E 2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CCFA9F-2FFB-0EBF-0A2D-0309E41F5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875239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51B0-B675-9AC9-9586-A1C13D40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5D0-4691-0760-335D-AF66A61BD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>
                <a:hlinkClick r:id="rId2"/>
              </a:rPr>
              <a:t>Stable Diffusion</a:t>
            </a:r>
            <a:endParaRPr lang="en-DE" dirty="0">
              <a:hlinkClick r:id="rId3"/>
            </a:endParaRPr>
          </a:p>
          <a:p>
            <a:pPr marL="0" indent="0">
              <a:buNone/>
            </a:pPr>
            <a:r>
              <a:rPr lang="en-DE" dirty="0">
                <a:hlinkClick r:id="rId3"/>
              </a:rPr>
              <a:t>DreamStudio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BAF30-DF74-5259-1372-7126D2AD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33</a:t>
            </a:fld>
            <a:endParaRPr lang="en-DE"/>
          </a:p>
        </p:txBody>
      </p:sp>
      <p:pic>
        <p:nvPicPr>
          <p:cNvPr id="6" name="Picture 5" descr="A screen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7B52EE23-6379-FDFA-0B38-329F41F727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3757" y="1006229"/>
            <a:ext cx="5608119" cy="526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3637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551D-7410-09C4-5565-08F7B4AE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C5C58-2CF6-A1E6-FEF5-FF8E739AF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variational autoencoder</a:t>
            </a:r>
            <a:endParaRPr lang="en-GB" dirty="0"/>
          </a:p>
          <a:p>
            <a:r>
              <a:rPr lang="en-GB" dirty="0">
                <a:hlinkClick r:id="rId3"/>
              </a:rPr>
              <a:t>GAN</a:t>
            </a:r>
            <a:endParaRPr lang="en-GB" dirty="0"/>
          </a:p>
          <a:p>
            <a:r>
              <a:rPr lang="en-GB" dirty="0">
                <a:hlinkClick r:id="rId4"/>
              </a:rPr>
              <a:t>normalizing flows</a:t>
            </a:r>
            <a:endParaRPr lang="en-GB" dirty="0"/>
          </a:p>
          <a:p>
            <a:r>
              <a:rPr lang="en-GB" dirty="0">
                <a:hlinkClick r:id="rId5"/>
              </a:rPr>
              <a:t>latent diffusion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0EB4-019F-0B3C-715B-42E3E588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34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07405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E61FB-5A7D-71CA-CFF4-0FB21D01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381" y="253245"/>
            <a:ext cx="4267200" cy="1351472"/>
          </a:xfrm>
        </p:spPr>
        <p:txBody>
          <a:bodyPr>
            <a:normAutofit/>
          </a:bodyPr>
          <a:lstStyle/>
          <a:p>
            <a:pPr algn="ctr"/>
            <a:r>
              <a:rPr lang="en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Movie-like Intelligence</a:t>
            </a:r>
          </a:p>
        </p:txBody>
      </p:sp>
      <p:pic>
        <p:nvPicPr>
          <p:cNvPr id="10" name="Picture 9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33683643-89F5-3177-C505-B7024E993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06" r="397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A23C-AAAC-EA0B-D659-1B7C1B534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1534" y="1715562"/>
            <a:ext cx="4914894" cy="4755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emergent capabilities of complex systems almost impossible to foresee</a:t>
            </a: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e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xamples in contemporary ML:</a:t>
            </a: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large language models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multi-agent reinforcement learning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one idea: 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  <a:hlinkClick r:id="rId6"/>
              </a:rPr>
              <a:t>reward is enough</a:t>
            </a: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DE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lang="en-DE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hilosophical: emotions or consciousness might also occur as emergent capabilities</a:t>
            </a:r>
          </a:p>
        </p:txBody>
      </p:sp>
      <p:pic>
        <p:nvPicPr>
          <p:cNvPr id="6" name="Picture 5" descr="A picture containing curtain, fabric&#10;&#10;Description automatically generated">
            <a:extLst>
              <a:ext uri="{FF2B5EF4-FFF2-40B4-BE49-F238E27FC236}">
                <a16:creationId xmlns:a16="http://schemas.microsoft.com/office/drawing/2014/main" id="{42570478-5F4C-DFB1-8530-D091592694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71" r="19568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B7F1-ABC2-9C1A-708A-7170DA6D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5FEAD7E-BF4A-2941-8FC0-E96033F99716}" type="slidenum">
              <a:rPr lang="en-DE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35</a:t>
            </a:fld>
            <a:endParaRPr lang="en-DE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90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D4B15-D7D7-DF0C-A41B-34C9064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Estimation of Feature Contributions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separate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estimations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 for each feature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requires assumption of distributions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e.g., Gaussian naïve Bayes</a:t>
                </a:r>
                <a:r>
                  <a:rPr lang="en-GB" sz="2400" dirty="0">
                    <a:solidFill>
                      <a:srgbClr val="202122"/>
                    </a:solidFill>
                  </a:rPr>
                  <a:t>) or non-parametric methods (</a:t>
                </a:r>
                <a:r>
                  <a:rPr lang="en-GB" sz="2400" b="0" i="0" u="none" strike="noStrike" dirty="0">
                    <a:solidFill>
                      <a:srgbClr val="202122"/>
                    </a:solidFill>
                    <a:effectLst/>
                  </a:rPr>
                  <a:t>kernel density estimation)</a:t>
                </a:r>
              </a:p>
              <a:p>
                <a:pPr marL="0" indent="0">
                  <a:buNone/>
                </a:pPr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r>
                  <a:rPr lang="en-US" sz="2200" b="0" u="none" strike="noStrike" dirty="0">
                    <a:solidFill>
                      <a:srgbClr val="202122"/>
                    </a:solidFill>
                    <a:effectLst/>
                  </a:rPr>
                  <a:t>				</a:t>
                </a:r>
                <a14:m>
                  <m:oMath xmlns:m="http://schemas.openxmlformats.org/officeDocument/2006/math"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200" b="0" i="1" u="none" strike="noStrike" smtClean="0">
                        <a:solidFill>
                          <a:srgbClr val="202122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Sup>
                              <m:sSubSup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  <m:func>
                      <m:funcPr>
                        <m:ctrlPr>
                          <a:rPr lang="en-US" sz="2200" b="0" i="1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u="none" strike="noStrike" smtClean="0">
                            <a:solidFill>
                              <a:srgbClr val="202122"/>
                            </a:solidFill>
                            <a:effectLst/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b="0" i="1" u="none" strike="noStrike" smtClean="0">
                                <a:solidFill>
                                  <a:srgbClr val="202122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200" b="0" i="1" u="none" strike="noStrike" smtClean="0">
                                    <a:solidFill>
                                      <a:srgbClr val="202122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u="none" strike="noStrike" smtClean="0">
                                            <a:solidFill>
                                              <a:srgbClr val="202122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2200" b="0" i="1" u="none" strike="noStrike" smtClean="0">
                                                <a:solidFill>
                                                  <a:srgbClr val="202122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u="none" strike="noStrike" smtClean="0">
                                        <a:solidFill>
                                          <a:srgbClr val="202122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200" i="1">
                                    <a:solidFill>
                                      <a:srgbClr val="202122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Sup>
                                  <m:sSubSupPr>
                                    <m:ctrlP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2200" b="0" i="1" smtClean="0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sz="2200" i="1">
                                        <a:solidFill>
                                          <a:srgbClr val="202122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sz="2200" b="0" i="0" u="none" strike="noStrike" dirty="0">
                  <a:solidFill>
                    <a:srgbClr val="202122"/>
                  </a:solidFill>
                  <a:effectLst/>
                </a:endParaRPr>
              </a:p>
              <a:p>
                <a:pPr marL="0" indent="0">
                  <a:buNone/>
                </a:pPr>
                <a:endParaRPr lang="en-GB" sz="2200" dirty="0">
                  <a:solidFill>
                    <a:srgbClr val="202122"/>
                  </a:solidFill>
                </a:endParaRP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</a:rPr>
                  <a:t>parameter estimation (e.g., mean and variance of Gaussians) can be done with maximum likelihood method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400" dirty="0">
                    <a:solidFill>
                      <a:srgbClr val="202122"/>
                    </a:solidFill>
                  </a:rPr>
                  <a:t> known in training)</a:t>
                </a:r>
              </a:p>
              <a:p>
                <a:pPr marL="0" indent="0">
                  <a:buNone/>
                </a:pPr>
                <a:r>
                  <a:rPr lang="en-GB" sz="2400" dirty="0">
                    <a:solidFill>
                      <a:srgbClr val="202122"/>
                    </a:solidFill>
                    <a:sym typeface="Wingdings" pitchFamily="2" charset="2"/>
                  </a:rPr>
                  <a:t> </a:t>
                </a:r>
                <a:r>
                  <a:rPr lang="en-GB" sz="2400" dirty="0">
                    <a:solidFill>
                      <a:srgbClr val="202122"/>
                    </a:solidFill>
                  </a:rPr>
                  <a:t>no Bayesian methods needed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B62BCF-BC2A-1A63-2A9A-702BE71190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163" r="-965" b="-174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2E7FF-E96B-7E63-2699-BAB00AA0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4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C62CB-DB6E-A40A-44F0-ADBD278708FE}"/>
              </a:ext>
            </a:extLst>
          </p:cNvPr>
          <p:cNvSpPr txBox="1"/>
          <p:nvPr/>
        </p:nvSpPr>
        <p:spPr>
          <a:xfrm>
            <a:off x="838200" y="3785850"/>
            <a:ext cx="34659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200" dirty="0"/>
              <a:t>Gaussian feature likelihoods: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E3E1A-220C-E47F-08BA-5BDC4717AB0B}"/>
              </a:ext>
            </a:extLst>
          </p:cNvPr>
          <p:cNvCxnSpPr/>
          <p:nvPr/>
        </p:nvCxnSpPr>
        <p:spPr>
          <a:xfrm flipH="1">
            <a:off x="6810703" y="2732690"/>
            <a:ext cx="578069" cy="79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891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EE76-4267-DFAE-29F0-5449F5DA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Maximum a Posteriori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nary>
                            <m:naryPr>
                              <m:chr m:val="∏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>
                  <a:effectLst/>
                </a:endParaRPr>
              </a:p>
              <a:p>
                <a:pPr marL="0" indent="0">
                  <a:buNone/>
                </a:pPr>
                <a:r>
                  <a:rPr lang="en-GB" dirty="0"/>
                  <a:t>despite potentially inaccurate</a:t>
                </a:r>
                <a:r>
                  <a:rPr lang="en-GB" dirty="0">
                    <a:effectLst/>
                  </a:rPr>
                  <a:t> probability estimates (due to naïve independence assumption), good identification of correct class </a:t>
                </a:r>
                <a:r>
                  <a:rPr lang="en-GB" dirty="0"/>
                  <a:t>via</a:t>
                </a:r>
                <a:r>
                  <a:rPr lang="en-GB" dirty="0">
                    <a:effectLst/>
                  </a:rPr>
                  <a:t> maximum probability</a:t>
                </a:r>
                <a:endParaRPr lang="en-GB" dirty="0">
                  <a:effectLst/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en-GB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dirty="0">
                    <a:sym typeface="Wingdings" pitchFamily="2" charset="2"/>
                  </a:rPr>
                  <a:t> bad for regression tasks (if independence assumption is too naïve, i.e., features are correlated)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EC017-A909-ADEF-E119-E747A693D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66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12139-BD93-6536-FE73-9EFB9CFD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557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8D56-2C17-0071-998B-2AC3465C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Generative vs Discriminative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generative models: predict joint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(what </a:t>
                </a:r>
                <a:r>
                  <a:rPr lang="en-GB" sz="2400" dirty="0">
                    <a:sym typeface="Wingdings" pitchFamily="2" charset="2"/>
                  </a:rPr>
                  <a:t>allows to create new data samples</a:t>
                </a:r>
                <a:r>
                  <a:rPr lang="en-GB" sz="2400" dirty="0"/>
                  <a:t>) or directly generates new data samples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discriminative models: predict conditional probability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GB" sz="2400" dirty="0"/>
                  <a:t> or directly output (label for classification, real value for regression)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task of g</a:t>
                </a:r>
                <a:r>
                  <a:rPr lang="en-DE" sz="2400" dirty="0"/>
                  <a:t>enerative models more difficult: model full data distribution rather than merely find patterns in inputs to distinguish outputs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216029-E185-B135-4087-B6C224078F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203731" cy="4351338"/>
              </a:xfrm>
              <a:blipFill>
                <a:blip r:embed="rId2"/>
                <a:stretch>
                  <a:fillRect l="-1636" t="-1744" r="-1227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AAF07-FB21-CD30-E67D-9DAC73268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6</a:t>
            </a:fld>
            <a:endParaRPr lang="en-DE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AE53A09-11A6-7D5D-5752-79C56178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497" y="3429000"/>
            <a:ext cx="4977491" cy="223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7DFFE-3017-F778-312F-CE533FE365F9}"/>
              </a:ext>
            </a:extLst>
          </p:cNvPr>
          <p:cNvSpPr txBox="1"/>
          <p:nvPr/>
        </p:nvSpPr>
        <p:spPr>
          <a:xfrm>
            <a:off x="10821282" y="566835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A5682-5BEA-BBAD-A038-0421C08772E7}"/>
              </a:ext>
            </a:extLst>
          </p:cNvPr>
          <p:cNvSpPr txBox="1"/>
          <p:nvPr/>
        </p:nvSpPr>
        <p:spPr>
          <a:xfrm>
            <a:off x="7160497" y="2924731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DE" dirty="0"/>
              <a:t>iscriminative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C9F72-7BD7-E913-FC6F-BB09F8C18FD1}"/>
              </a:ext>
            </a:extLst>
          </p:cNvPr>
          <p:cNvSpPr txBox="1"/>
          <p:nvPr/>
        </p:nvSpPr>
        <p:spPr>
          <a:xfrm>
            <a:off x="9644682" y="2918900"/>
            <a:ext cx="18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generative model</a:t>
            </a:r>
          </a:p>
        </p:txBody>
      </p:sp>
    </p:spTree>
    <p:extLst>
      <p:ext uri="{BB962C8B-B14F-4D97-AF65-F5344CB8AC3E}">
        <p14:creationId xmlns:p14="http://schemas.microsoft.com/office/powerpoint/2010/main" val="288262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8A8-65F0-3E73-4F50-DBA8ED57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Naï</a:t>
            </a:r>
            <a:r>
              <a:rPr lang="en-DE" dirty="0"/>
              <a:t>ve Bayes and 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g</a:t>
                </a:r>
                <a:r>
                  <a:rPr lang="en-DE" sz="2600" dirty="0"/>
                  <a:t>enerative-discriminative pair of classification algorithms</a:t>
                </a:r>
              </a:p>
              <a:p>
                <a:r>
                  <a:rPr lang="en-GB" sz="2600" dirty="0"/>
                  <a:t>binary case: l</a:t>
                </a:r>
                <a:r>
                  <a:rPr lang="en-DE" sz="2600" dirty="0"/>
                  <a:t>ogit of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Bayes’ outputs,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i="0" smtClean="0">
                            <a:latin typeface="Cambria Math" panose="02040503050406030204" pitchFamily="18" charset="0"/>
                          </a:rPr>
                          <m:t>l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og</m:t>
                        </m:r>
                      </m:fName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=1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num>
                              <m:den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60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6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=0</m:t>
                                    </m:r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den>
                            </m:f>
                          </m:e>
                        </m:d>
                      </m:e>
                    </m:func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DE" sz="2600" dirty="0"/>
                  <a:t> corresponds to output of logistic regression’s linear predictor</a:t>
                </a:r>
              </a:p>
              <a:p>
                <a:r>
                  <a:rPr lang="en-GB" sz="2600" dirty="0"/>
                  <a:t>f</a:t>
                </a:r>
                <a:r>
                  <a:rPr lang="en-DE" sz="2600" dirty="0"/>
                  <a:t>or discrete inputs or Gaussian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Bayes: na</a:t>
                </a:r>
                <a:r>
                  <a:rPr lang="en-GB" sz="2600" dirty="0" err="1"/>
                  <a:t>ï</a:t>
                </a:r>
                <a:r>
                  <a:rPr lang="en-DE" sz="2600" dirty="0"/>
                  <a:t>ve Bayes can be reparametrized as linear classifier</a:t>
                </a:r>
              </a:p>
              <a:p>
                <a:pPr marL="0" indent="0">
                  <a:buNone/>
                </a:pPr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for discriminative task: </a:t>
                </a:r>
                <a:r>
                  <a:rPr lang="en-GB" sz="2600" dirty="0" err="1">
                    <a:sym typeface="Wingdings" pitchFamily="2" charset="2"/>
                  </a:rPr>
                  <a:t>i</a:t>
                </a:r>
                <a:r>
                  <a:rPr lang="en-DE" sz="2600" dirty="0">
                    <a:sym typeface="Wingdings" pitchFamily="2" charset="2"/>
                  </a:rPr>
                  <a:t>dentical in asymptotic limit (infinite training samples) if independence assumption holds (otherwise na</a:t>
                </a:r>
                <a:r>
                  <a:rPr lang="en-GB" sz="2600" dirty="0" err="1">
                    <a:sym typeface="Wingdings" pitchFamily="2" charset="2"/>
                  </a:rPr>
                  <a:t>ï</a:t>
                </a:r>
                <a:r>
                  <a:rPr lang="en-DE" sz="2600" dirty="0">
                    <a:sym typeface="Wingdings" pitchFamily="2" charset="2"/>
                  </a:rPr>
                  <a:t>ve Bayes less accurate)</a:t>
                </a:r>
                <a:endParaRPr lang="en-DE" sz="2600" dirty="0"/>
              </a:p>
              <a:p>
                <a:pPr marL="0" indent="0">
                  <a:buNone/>
                </a:pPr>
                <a:r>
                  <a:rPr lang="en-GB" sz="2600" dirty="0" err="1"/>
                  <a:t>naï</a:t>
                </a:r>
                <a:r>
                  <a:rPr lang="en-DE" sz="2600" dirty="0"/>
                  <a:t>ve Bayes has greater bias but lower variance than logistic regression </a:t>
                </a:r>
                <a:r>
                  <a:rPr lang="en-DE" sz="2600" dirty="0">
                    <a:sym typeface="Wingdings" pitchFamily="2" charset="2"/>
                  </a:rPr>
                  <a:t> to be preferred for scarce training data (if bias, i.e., independence assumption, correct)</a:t>
                </a:r>
                <a:endParaRPr lang="en-DE" sz="2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E3CFC-1F1F-65A6-F287-23B8F03130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744" r="-965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B23C3-D7D1-6AE2-4D10-7A3DDD2F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3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FE79-BF77-1474-F6FD-8A9263B6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7175-62EB-03EC-37AB-B760F8B6B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generative models can be used for discriminative tasks (although potentially inferior to direct discriminative methods)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generative methods do more than discriminative ones: model full data distribution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ym typeface="Wingdings" pitchFamily="2" charset="2"/>
              </a:rPr>
              <a:t> allows generation of new data samples (can be images, text, video, audio, proteins, materials, time series, structured data, …)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</a:t>
            </a:r>
            <a:r>
              <a:rPr lang="en-DE" sz="2800" dirty="0"/>
              <a:t>arge (</a:t>
            </a:r>
            <a:r>
              <a:rPr lang="en-GB" sz="2800" dirty="0"/>
              <a:t>a</a:t>
            </a:r>
            <a:r>
              <a:rPr lang="en-DE" sz="2800" dirty="0"/>
              <a:t>uto-regressive) language models examples of generative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3BAA5-C41E-B608-A262-74318679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335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AB5-60C2-E26A-6087-56FF4762B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Types of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5E246-8874-9EC7-71D6-F502DBD06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54" y="1406047"/>
            <a:ext cx="7514154" cy="5086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4E981-4E79-564C-34E7-160CDF8D16CC}"/>
              </a:ext>
            </a:extLst>
          </p:cNvPr>
          <p:cNvSpPr txBox="1"/>
          <p:nvPr/>
        </p:nvSpPr>
        <p:spPr>
          <a:xfrm>
            <a:off x="9426292" y="64954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043D-DFCE-AB58-BE98-6D3590F3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AD7E-BF4A-2941-8FC0-E96033F99716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6659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2421</TotalTime>
  <Words>797</Words>
  <Application>Microsoft Macintosh PowerPoint</Application>
  <PresentationFormat>Widescreen</PresentationFormat>
  <Paragraphs>170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-apple-system</vt:lpstr>
      <vt:lpstr>Arial</vt:lpstr>
      <vt:lpstr>Calibri</vt:lpstr>
      <vt:lpstr>Calibri Light</vt:lpstr>
      <vt:lpstr>Cambria Math</vt:lpstr>
      <vt:lpstr>Office Theme</vt:lpstr>
      <vt:lpstr>Generative Models Discriminative vs Generative</vt:lpstr>
      <vt:lpstr>Archetype: Naïve Bayes</vt:lpstr>
      <vt:lpstr>Independence Assumption</vt:lpstr>
      <vt:lpstr>Estimation of Feature Contributions</vt:lpstr>
      <vt:lpstr>Maximum a Posteriori Classification</vt:lpstr>
      <vt:lpstr>Generative vs Discriminative Models</vt:lpstr>
      <vt:lpstr>Naïve Bayes and Logistic Regression</vt:lpstr>
      <vt:lpstr>Data Generation</vt:lpstr>
      <vt:lpstr>Different Types of Generative Models</vt:lpstr>
      <vt:lpstr>Variational Autoencoder (VAE)</vt:lpstr>
      <vt:lpstr>Recap: Autoencoder</vt:lpstr>
      <vt:lpstr>Idea</vt:lpstr>
      <vt:lpstr>Variational Inference</vt:lpstr>
      <vt:lpstr>Surrogate Loss</vt:lpstr>
      <vt:lpstr>ELBO</vt:lpstr>
      <vt:lpstr>Reparameterization Trick</vt:lpstr>
      <vt:lpstr>Putting Everything Together</vt:lpstr>
      <vt:lpstr>Generative Adversarial Networks (GAN)</vt:lpstr>
      <vt:lpstr>Zero-Sum Game</vt:lpstr>
      <vt:lpstr>PowerPoint Presentation</vt:lpstr>
      <vt:lpstr>Issues in GANs</vt:lpstr>
      <vt:lpstr>Flow-Based Methods</vt:lpstr>
      <vt:lpstr>PowerPoint Presentation</vt:lpstr>
      <vt:lpstr>PowerPoint Presentation</vt:lpstr>
      <vt:lpstr>PowerPoint Presentation</vt:lpstr>
      <vt:lpstr>Diffusion Models</vt:lpstr>
      <vt:lpstr>Denoising Autoencoder</vt:lpstr>
      <vt:lpstr>PowerPoint Presentation</vt:lpstr>
      <vt:lpstr>PowerPoint Presentation</vt:lpstr>
      <vt:lpstr>PowerPoint Presentation</vt:lpstr>
      <vt:lpstr>PowerPoint Presentation</vt:lpstr>
      <vt:lpstr>Image Generation</vt:lpstr>
      <vt:lpstr>…</vt:lpstr>
      <vt:lpstr>Literature</vt:lpstr>
      <vt:lpstr>Movie-like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vs Discriminative Models</dc:title>
  <dc:creator>Felix Wick</dc:creator>
  <cp:lastModifiedBy>Felix Wick</cp:lastModifiedBy>
  <cp:revision>73</cp:revision>
  <dcterms:created xsi:type="dcterms:W3CDTF">2022-07-19T12:00:00Z</dcterms:created>
  <dcterms:modified xsi:type="dcterms:W3CDTF">2022-12-11T15:24:11Z</dcterms:modified>
</cp:coreProperties>
</file>

<file path=docProps/thumbnail.jpeg>
</file>